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0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2"/>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A96730D8-9E86-46AB-95D9-77E613950364}" type="datetimeFigureOut">
              <a:rPr lang="sk-SK" smtClean="0"/>
              <a:pPr/>
              <a:t>18. 3. 2020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2810D39-4F5A-423C-BEB6-A85163FC708C}" type="slidenum">
              <a:rPr lang="sk-SK" smtClean="0"/>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6730D8-9E86-46AB-95D9-77E613950364}" type="datetimeFigureOut">
              <a:rPr lang="sk-SK" smtClean="0"/>
              <a:pPr/>
              <a:t>18. 3. 2020</a:t>
            </a:fld>
            <a:endParaRPr lang="sk-SK"/>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810D39-4F5A-423C-BEB6-A85163FC708C}"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548681"/>
            <a:ext cx="7772400" cy="936103"/>
          </a:xfrm>
        </p:spPr>
        <p:txBody>
          <a:bodyPr/>
          <a:lstStyle/>
          <a:p>
            <a:r>
              <a:rPr lang="sk-SK" b="1" dirty="0" err="1" smtClean="0">
                <a:solidFill>
                  <a:srgbClr val="FF0000"/>
                </a:solidFill>
              </a:rPr>
              <a:t>The</a:t>
            </a:r>
            <a:r>
              <a:rPr lang="sk-SK" b="1" dirty="0" smtClean="0">
                <a:solidFill>
                  <a:srgbClr val="FF0000"/>
                </a:solidFill>
              </a:rPr>
              <a:t> </a:t>
            </a:r>
            <a:r>
              <a:rPr lang="sk-SK" b="1" dirty="0" err="1" smtClean="0">
                <a:solidFill>
                  <a:srgbClr val="FF0000"/>
                </a:solidFill>
              </a:rPr>
              <a:t>unique</a:t>
            </a:r>
            <a:r>
              <a:rPr lang="sk-SK" b="1" dirty="0" smtClean="0">
                <a:solidFill>
                  <a:srgbClr val="FF0000"/>
                </a:solidFill>
              </a:rPr>
              <a:t> </a:t>
            </a:r>
            <a:r>
              <a:rPr lang="sk-SK" b="1" dirty="0" err="1" smtClean="0">
                <a:solidFill>
                  <a:srgbClr val="FF0000"/>
                </a:solidFill>
              </a:rPr>
              <a:t>events</a:t>
            </a:r>
            <a:r>
              <a:rPr lang="sk-SK" b="1" dirty="0" smtClean="0">
                <a:solidFill>
                  <a:srgbClr val="FF0000"/>
                </a:solidFill>
              </a:rPr>
              <a:t> in Bratislava</a:t>
            </a:r>
            <a:endParaRPr lang="sk-SK" b="1" dirty="0">
              <a:solidFill>
                <a:srgbClr val="FF0000"/>
              </a:solidFill>
            </a:endParaRPr>
          </a:p>
        </p:txBody>
      </p:sp>
      <p:sp>
        <p:nvSpPr>
          <p:cNvPr id="3" name="Podnadpis 2"/>
          <p:cNvSpPr>
            <a:spLocks noGrp="1"/>
          </p:cNvSpPr>
          <p:nvPr>
            <p:ph type="subTitle" idx="1"/>
          </p:nvPr>
        </p:nvSpPr>
        <p:spPr>
          <a:xfrm>
            <a:off x="899592" y="1556792"/>
            <a:ext cx="7560840" cy="4082008"/>
          </a:xfrm>
        </p:spPr>
        <p:txBody>
          <a:bodyPr>
            <a:normAutofit/>
          </a:bodyPr>
          <a:lstStyle/>
          <a:p>
            <a:r>
              <a:rPr lang="sk-SK" sz="2800" b="1" dirty="0" smtClean="0">
                <a:solidFill>
                  <a:schemeClr val="bg2">
                    <a:lumMod val="25000"/>
                  </a:schemeClr>
                </a:solidFill>
              </a:rPr>
              <a:t>Bratislava – </a:t>
            </a:r>
            <a:r>
              <a:rPr lang="sk-SK" sz="2800" b="1" dirty="0" err="1" smtClean="0">
                <a:solidFill>
                  <a:schemeClr val="bg2">
                    <a:lumMod val="25000"/>
                  </a:schemeClr>
                </a:solidFill>
              </a:rPr>
              <a:t>Town</a:t>
            </a:r>
            <a:r>
              <a:rPr lang="sk-SK" sz="2800" b="1" dirty="0" smtClean="0">
                <a:solidFill>
                  <a:schemeClr val="bg2">
                    <a:lumMod val="25000"/>
                  </a:schemeClr>
                </a:solidFill>
              </a:rPr>
              <a:t> </a:t>
            </a:r>
            <a:r>
              <a:rPr lang="sk-SK" sz="2800" b="1" dirty="0" err="1" smtClean="0">
                <a:solidFill>
                  <a:schemeClr val="bg2">
                    <a:lumMod val="25000"/>
                  </a:schemeClr>
                </a:solidFill>
              </a:rPr>
              <a:t>of</a:t>
            </a:r>
            <a:r>
              <a:rPr lang="sk-SK" sz="2800" b="1" dirty="0" smtClean="0">
                <a:solidFill>
                  <a:schemeClr val="bg2">
                    <a:lumMod val="25000"/>
                  </a:schemeClr>
                </a:solidFill>
              </a:rPr>
              <a:t> </a:t>
            </a:r>
            <a:r>
              <a:rPr lang="sk-SK" sz="2800" b="1" dirty="0" err="1" smtClean="0">
                <a:solidFill>
                  <a:schemeClr val="bg2">
                    <a:lumMod val="25000"/>
                  </a:schemeClr>
                </a:solidFill>
              </a:rPr>
              <a:t>unique</a:t>
            </a:r>
            <a:r>
              <a:rPr lang="sk-SK" sz="2800" b="1" dirty="0" smtClean="0">
                <a:solidFill>
                  <a:schemeClr val="bg2">
                    <a:lumMod val="25000"/>
                  </a:schemeClr>
                </a:solidFill>
              </a:rPr>
              <a:t> </a:t>
            </a:r>
            <a:r>
              <a:rPr lang="sk-SK" sz="2800" b="1" dirty="0" err="1" smtClean="0">
                <a:solidFill>
                  <a:schemeClr val="bg2">
                    <a:lumMod val="25000"/>
                  </a:schemeClr>
                </a:solidFill>
              </a:rPr>
              <a:t>events</a:t>
            </a:r>
            <a:endParaRPr lang="sk-SK" sz="2800" b="1" dirty="0" smtClean="0">
              <a:solidFill>
                <a:schemeClr val="bg2">
                  <a:lumMod val="25000"/>
                </a:schemeClr>
              </a:solidFill>
            </a:endParaRPr>
          </a:p>
          <a:p>
            <a:pPr algn="l"/>
            <a:r>
              <a:rPr lang="en-US" sz="2800" dirty="0">
                <a:solidFill>
                  <a:schemeClr val="tx1"/>
                </a:solidFill>
              </a:rPr>
              <a:t>Whether you're a local, new in town or just cruising through we've got loads of great tips and events. You can explore by location, what's popular, our top </a:t>
            </a:r>
            <a:r>
              <a:rPr lang="en-US" sz="2800" dirty="0" smtClean="0">
                <a:solidFill>
                  <a:schemeClr val="tx1"/>
                </a:solidFill>
              </a:rPr>
              <a:t>picks</a:t>
            </a:r>
            <a:r>
              <a:rPr lang="sk-SK" sz="2800" dirty="0" smtClean="0">
                <a:solidFill>
                  <a:schemeClr val="tx1"/>
                </a:solidFill>
              </a:rPr>
              <a:t>  </a:t>
            </a:r>
            <a:r>
              <a:rPr lang="sk-SK" sz="2800" dirty="0" err="1" smtClean="0">
                <a:solidFill>
                  <a:schemeClr val="tx1"/>
                </a:solidFill>
              </a:rPr>
              <a:t>for</a:t>
            </a:r>
            <a:r>
              <a:rPr lang="sk-SK" sz="2800" dirty="0" smtClean="0">
                <a:solidFill>
                  <a:schemeClr val="tx1"/>
                </a:solidFill>
              </a:rPr>
              <a:t> </a:t>
            </a:r>
            <a:r>
              <a:rPr lang="sk-SK" sz="2800" dirty="0" err="1" smtClean="0">
                <a:solidFill>
                  <a:schemeClr val="tx1"/>
                </a:solidFill>
              </a:rPr>
              <a:t>everybody</a:t>
            </a:r>
            <a:r>
              <a:rPr lang="sk-SK" sz="2800" dirty="0" smtClean="0">
                <a:solidFill>
                  <a:schemeClr val="tx1"/>
                </a:solidFill>
              </a:rPr>
              <a:t>.  </a:t>
            </a:r>
            <a:r>
              <a:rPr lang="en-US" sz="2800" dirty="0" smtClean="0">
                <a:solidFill>
                  <a:schemeClr val="tx1"/>
                </a:solidFill>
              </a:rPr>
              <a:t>Ready?</a:t>
            </a:r>
            <a:endParaRPr lang="sk-SK" sz="2800" dirty="0" smtClean="0">
              <a:solidFill>
                <a:schemeClr val="tx1"/>
              </a:solidFill>
            </a:endParaRPr>
          </a:p>
          <a:p>
            <a:pPr algn="l"/>
            <a:r>
              <a:rPr lang="sk-SK" sz="2800" dirty="0" err="1" smtClean="0">
                <a:solidFill>
                  <a:schemeClr val="tx1"/>
                </a:solidFill>
              </a:rPr>
              <a:t>You</a:t>
            </a:r>
            <a:r>
              <a:rPr lang="sk-SK" sz="2800" dirty="0" smtClean="0">
                <a:solidFill>
                  <a:schemeClr val="tx1"/>
                </a:solidFill>
              </a:rPr>
              <a:t> are </a:t>
            </a:r>
            <a:r>
              <a:rPr lang="sk-SK" sz="2800" dirty="0" err="1" smtClean="0">
                <a:solidFill>
                  <a:schemeClr val="tx1"/>
                </a:solidFill>
              </a:rPr>
              <a:t>welcome</a:t>
            </a:r>
            <a:r>
              <a:rPr lang="sk-SK" sz="2800" dirty="0" smtClean="0">
                <a:solidFill>
                  <a:schemeClr val="tx1"/>
                </a:solidFill>
              </a:rPr>
              <a:t>!</a:t>
            </a:r>
          </a:p>
          <a:p>
            <a:endParaRPr lang="sk-SK" sz="2800" dirty="0">
              <a:solidFill>
                <a:schemeClr val="tx1"/>
              </a:solidFill>
            </a:endParaRPr>
          </a:p>
        </p:txBody>
      </p:sp>
      <p:pic>
        <p:nvPicPr>
          <p:cNvPr id="8194" name="Picture 2" descr="C:\Users\dell_vostro_001\Desktop\vitaj.jpg"/>
          <p:cNvPicPr>
            <a:picLocks noChangeAspect="1" noChangeArrowheads="1"/>
          </p:cNvPicPr>
          <p:nvPr/>
        </p:nvPicPr>
        <p:blipFill>
          <a:blip r:embed="rId2" cstate="print"/>
          <a:srcRect/>
          <a:stretch>
            <a:fillRect/>
          </a:stretch>
        </p:blipFill>
        <p:spPr bwMode="auto">
          <a:xfrm>
            <a:off x="4572000" y="3933056"/>
            <a:ext cx="3993116" cy="2616795"/>
          </a:xfrm>
          <a:prstGeom prst="rect">
            <a:avLst/>
          </a:prstGeom>
          <a:noFill/>
          <a:ln>
            <a:solidFill>
              <a:schemeClr val="accent3"/>
            </a:solidFill>
          </a:ln>
          <a:effectLst>
            <a:outerShdw blurRad="50800" dist="38100" dir="5400000" algn="t" rotWithShape="0">
              <a:prstClr val="black">
                <a:alpha val="40000"/>
              </a:prst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332656"/>
            <a:ext cx="8229600" cy="2016224"/>
          </a:xfrm>
        </p:spPr>
        <p:txBody>
          <a:bodyPr>
            <a:normAutofit fontScale="90000"/>
          </a:bodyPr>
          <a:lstStyle/>
          <a:p>
            <a:pPr algn="l"/>
            <a:r>
              <a:rPr lang="sk-SK" sz="3100" dirty="0" smtClean="0"/>
              <a:t>                            </a:t>
            </a:r>
            <a:r>
              <a:rPr lang="sk-SK" sz="3100" b="1" dirty="0" err="1" smtClean="0">
                <a:solidFill>
                  <a:srgbClr val="00B050"/>
                </a:solidFill>
              </a:rPr>
              <a:t>Christmas</a:t>
            </a:r>
            <a:r>
              <a:rPr lang="sk-SK" sz="3100" b="1" dirty="0" smtClean="0">
                <a:solidFill>
                  <a:srgbClr val="00B050"/>
                </a:solidFill>
              </a:rPr>
              <a:t> </a:t>
            </a:r>
            <a:r>
              <a:rPr lang="sk-SK" sz="3100" b="1" dirty="0" err="1" smtClean="0">
                <a:solidFill>
                  <a:srgbClr val="00B050"/>
                </a:solidFill>
              </a:rPr>
              <a:t>Markets</a:t>
            </a:r>
            <a:r>
              <a:rPr lang="sk-SK" sz="3100" dirty="0" smtClean="0"/>
              <a:t/>
            </a:r>
            <a:br>
              <a:rPr lang="sk-SK" sz="3100" dirty="0" smtClean="0"/>
            </a:br>
            <a:r>
              <a:rPr lang="en-US" sz="3100" dirty="0" smtClean="0"/>
              <a:t>Pre-Christmas time in Bratislava is inherently connected with glowing streets, Christmas trees and stands full of goodies and craft products. Welcome to the Bratislava Christmas Market!</a:t>
            </a:r>
            <a:endParaRPr lang="sk-SK" sz="3100" dirty="0"/>
          </a:p>
        </p:txBody>
      </p:sp>
      <p:pic>
        <p:nvPicPr>
          <p:cNvPr id="4" name="Zástupný symbol obsahu 3" descr="vianoce.jpg"/>
          <p:cNvPicPr>
            <a:picLocks noGrp="1" noChangeAspect="1"/>
          </p:cNvPicPr>
          <p:nvPr>
            <p:ph idx="1"/>
          </p:nvPr>
        </p:nvPicPr>
        <p:blipFill>
          <a:blip r:embed="rId2" cstate="print"/>
          <a:stretch>
            <a:fillRect/>
          </a:stretch>
        </p:blipFill>
        <p:spPr>
          <a:xfrm>
            <a:off x="539552" y="2492896"/>
            <a:ext cx="4536505" cy="3960440"/>
          </a:xfrm>
          <a:ln>
            <a:solidFill>
              <a:srgbClr val="00B050"/>
            </a:solidFill>
          </a:ln>
        </p:spPr>
      </p:pic>
      <p:pic>
        <p:nvPicPr>
          <p:cNvPr id="1027" name="Picture 3" descr="C:\Users\dell_vostro_001\Desktop\vian.jpg"/>
          <p:cNvPicPr>
            <a:picLocks noChangeAspect="1" noChangeArrowheads="1"/>
          </p:cNvPicPr>
          <p:nvPr/>
        </p:nvPicPr>
        <p:blipFill>
          <a:blip r:embed="rId3" cstate="print"/>
          <a:srcRect/>
          <a:stretch>
            <a:fillRect/>
          </a:stretch>
        </p:blipFill>
        <p:spPr bwMode="auto">
          <a:xfrm>
            <a:off x="5220072" y="2132856"/>
            <a:ext cx="3528392" cy="4392488"/>
          </a:xfrm>
          <a:prstGeom prst="rect">
            <a:avLst/>
          </a:prstGeom>
          <a:noFill/>
          <a:ln>
            <a:solidFill>
              <a:srgbClr val="00B050"/>
            </a:solidFill>
          </a:ln>
          <a:effectLst>
            <a:outerShdw blurRad="50800" dist="38100" algn="l" rotWithShape="0">
              <a:prstClr val="black">
                <a:alpha val="40000"/>
              </a:prst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2578298"/>
          </a:xfrm>
        </p:spPr>
        <p:txBody>
          <a:bodyPr>
            <a:normAutofit/>
          </a:bodyPr>
          <a:lstStyle/>
          <a:p>
            <a:r>
              <a:rPr lang="sk-SK" sz="4000" b="1" dirty="0" err="1" smtClean="0">
                <a:solidFill>
                  <a:schemeClr val="bg2">
                    <a:lumMod val="25000"/>
                  </a:schemeClr>
                </a:solidFill>
              </a:rPr>
              <a:t>Thank</a:t>
            </a:r>
            <a:r>
              <a:rPr lang="sk-SK" sz="4000" b="1" dirty="0" smtClean="0">
                <a:solidFill>
                  <a:schemeClr val="bg2">
                    <a:lumMod val="25000"/>
                  </a:schemeClr>
                </a:solidFill>
              </a:rPr>
              <a:t> </a:t>
            </a:r>
            <a:r>
              <a:rPr lang="sk-SK" sz="4000" b="1" dirty="0" err="1" smtClean="0">
                <a:solidFill>
                  <a:schemeClr val="bg2">
                    <a:lumMod val="25000"/>
                  </a:schemeClr>
                </a:solidFill>
              </a:rPr>
              <a:t>you</a:t>
            </a:r>
            <a:r>
              <a:rPr lang="sk-SK" sz="4000" b="1" dirty="0" smtClean="0">
                <a:solidFill>
                  <a:schemeClr val="bg2">
                    <a:lumMod val="25000"/>
                  </a:schemeClr>
                </a:solidFill>
              </a:rPr>
              <a:t/>
            </a:r>
            <a:br>
              <a:rPr lang="sk-SK" sz="4000" b="1" dirty="0" smtClean="0">
                <a:solidFill>
                  <a:schemeClr val="bg2">
                    <a:lumMod val="25000"/>
                  </a:schemeClr>
                </a:solidFill>
              </a:rPr>
            </a:br>
            <a:r>
              <a:rPr lang="sk-SK" sz="4000" b="1" dirty="0" smtClean="0">
                <a:solidFill>
                  <a:schemeClr val="bg2">
                    <a:lumMod val="25000"/>
                  </a:schemeClr>
                </a:solidFill>
              </a:rPr>
              <a:t>Bratislava – Slovakia</a:t>
            </a:r>
            <a:br>
              <a:rPr lang="sk-SK" sz="4000" b="1" dirty="0" smtClean="0">
                <a:solidFill>
                  <a:schemeClr val="bg2">
                    <a:lumMod val="25000"/>
                  </a:schemeClr>
                </a:solidFill>
              </a:rPr>
            </a:br>
            <a:r>
              <a:rPr lang="sk-SK" sz="4000" b="1" dirty="0" smtClean="0">
                <a:solidFill>
                  <a:schemeClr val="bg2">
                    <a:lumMod val="25000"/>
                  </a:schemeClr>
                </a:solidFill>
              </a:rPr>
              <a:t>ZŠ s MŠ Za kasárňou</a:t>
            </a:r>
            <a:br>
              <a:rPr lang="sk-SK" sz="4000" b="1" dirty="0" smtClean="0">
                <a:solidFill>
                  <a:schemeClr val="bg2">
                    <a:lumMod val="25000"/>
                  </a:schemeClr>
                </a:solidFill>
              </a:rPr>
            </a:br>
            <a:endParaRPr lang="sk-SK" sz="4000" b="1" dirty="0">
              <a:solidFill>
                <a:schemeClr val="bg2">
                  <a:lumMod val="25000"/>
                </a:schemeClr>
              </a:solidFill>
            </a:endParaRPr>
          </a:p>
        </p:txBody>
      </p:sp>
      <p:pic>
        <p:nvPicPr>
          <p:cNvPr id="1026" name="Picture 2" descr="C:\Users\dell_vostro_001\Desktop\brat.jpg"/>
          <p:cNvPicPr>
            <a:picLocks noChangeAspect="1" noChangeArrowheads="1"/>
          </p:cNvPicPr>
          <p:nvPr/>
        </p:nvPicPr>
        <p:blipFill>
          <a:blip r:embed="rId2" cstate="print"/>
          <a:srcRect/>
          <a:stretch>
            <a:fillRect/>
          </a:stretch>
        </p:blipFill>
        <p:spPr bwMode="auto">
          <a:xfrm>
            <a:off x="2483768" y="2204864"/>
            <a:ext cx="4473939" cy="2977204"/>
          </a:xfrm>
          <a:prstGeom prst="rect">
            <a:avLst/>
          </a:prstGeom>
          <a:noFill/>
          <a:ln>
            <a:solidFill>
              <a:schemeClr val="bg2">
                <a:lumMod val="25000"/>
              </a:schemeClr>
            </a:solidFill>
          </a:ln>
          <a:effectLst>
            <a:outerShdw blurRad="50800" dist="38100" dir="18900000" algn="bl" rotWithShape="0">
              <a:prstClr val="black">
                <a:alpha val="40000"/>
              </a:prstClr>
            </a:outerShdw>
          </a:effectLst>
        </p:spPr>
      </p:pic>
      <p:pic>
        <p:nvPicPr>
          <p:cNvPr id="1027" name="Picture 3" descr="C:\Users\dell_vostro_001\Desktop\emoji.jpg"/>
          <p:cNvPicPr>
            <a:picLocks noChangeAspect="1" noChangeArrowheads="1"/>
          </p:cNvPicPr>
          <p:nvPr/>
        </p:nvPicPr>
        <p:blipFill>
          <a:blip r:embed="rId3" cstate="print"/>
          <a:srcRect/>
          <a:stretch>
            <a:fillRect/>
          </a:stretch>
        </p:blipFill>
        <p:spPr bwMode="auto">
          <a:xfrm>
            <a:off x="6084168" y="4869160"/>
            <a:ext cx="2664718" cy="1552575"/>
          </a:xfrm>
          <a:prstGeom prst="rect">
            <a:avLst/>
          </a:prstGeom>
          <a:solidFill>
            <a:schemeClr val="accent5">
              <a:lumMod val="75000"/>
            </a:schemeClr>
          </a:solidFill>
          <a:ln>
            <a:solidFill>
              <a:schemeClr val="bg2">
                <a:lumMod val="25000"/>
              </a:schemeClr>
            </a:solid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642194"/>
          </a:xfrm>
        </p:spPr>
        <p:txBody>
          <a:bodyPr>
            <a:normAutofit/>
          </a:bodyPr>
          <a:lstStyle/>
          <a:p>
            <a:r>
              <a:rPr lang="sk-SK" sz="4000" b="1" dirty="0" smtClean="0">
                <a:solidFill>
                  <a:srgbClr val="0070C0"/>
                </a:solidFill>
              </a:rPr>
              <a:t>Biela noc – </a:t>
            </a:r>
            <a:r>
              <a:rPr lang="sk-SK" sz="4000" b="1" dirty="0" err="1" smtClean="0">
                <a:solidFill>
                  <a:srgbClr val="0070C0"/>
                </a:solidFill>
              </a:rPr>
              <a:t>White</a:t>
            </a:r>
            <a:r>
              <a:rPr lang="sk-SK" sz="4000" b="1" dirty="0" smtClean="0">
                <a:solidFill>
                  <a:srgbClr val="0070C0"/>
                </a:solidFill>
              </a:rPr>
              <a:t> </a:t>
            </a:r>
            <a:r>
              <a:rPr lang="sk-SK" sz="4000" b="1" dirty="0" err="1" smtClean="0">
                <a:solidFill>
                  <a:srgbClr val="0070C0"/>
                </a:solidFill>
              </a:rPr>
              <a:t>Night</a:t>
            </a:r>
            <a:r>
              <a:rPr lang="sk-SK" dirty="0" smtClean="0"/>
              <a:t/>
            </a:r>
            <a:br>
              <a:rPr lang="sk-SK" dirty="0" smtClean="0"/>
            </a:br>
            <a:r>
              <a:rPr lang="en-US" sz="2800" dirty="0"/>
              <a:t>A city is transformed into an interactive space whose usual nocturnal cycle ceases to exist for a few hours.</a:t>
            </a:r>
            <a:endParaRPr lang="sk-SK" sz="2800" dirty="0"/>
          </a:p>
        </p:txBody>
      </p:sp>
      <p:pic>
        <p:nvPicPr>
          <p:cNvPr id="4" name="Zástupný symbol obsahu 3" descr="biel n..jpg"/>
          <p:cNvPicPr>
            <a:picLocks noGrp="1" noChangeAspect="1"/>
          </p:cNvPicPr>
          <p:nvPr>
            <p:ph idx="1"/>
          </p:nvPr>
        </p:nvPicPr>
        <p:blipFill>
          <a:blip r:embed="rId2" cstate="print"/>
          <a:stretch>
            <a:fillRect/>
          </a:stretch>
        </p:blipFill>
        <p:spPr>
          <a:xfrm>
            <a:off x="4355976" y="1988840"/>
            <a:ext cx="4344088" cy="2880319"/>
          </a:xfrm>
          <a:ln>
            <a:solidFill>
              <a:schemeClr val="bg2">
                <a:lumMod val="50000"/>
              </a:schemeClr>
            </a:solidFill>
          </a:ln>
          <a:effectLst>
            <a:outerShdw blurRad="50800" dist="38100" dir="5400000" algn="t" rotWithShape="0">
              <a:prstClr val="black">
                <a:alpha val="40000"/>
              </a:prstClr>
            </a:outerShdw>
          </a:effectLst>
        </p:spPr>
      </p:pic>
      <p:pic>
        <p:nvPicPr>
          <p:cNvPr id="1026" name="Picture 2" descr="C:\Users\dell_vostro_001\Desktop\biela n2.jpg"/>
          <p:cNvPicPr>
            <a:picLocks noChangeAspect="1" noChangeArrowheads="1"/>
          </p:cNvPicPr>
          <p:nvPr/>
        </p:nvPicPr>
        <p:blipFill>
          <a:blip r:embed="rId3" cstate="print"/>
          <a:srcRect/>
          <a:stretch>
            <a:fillRect/>
          </a:stretch>
        </p:blipFill>
        <p:spPr bwMode="auto">
          <a:xfrm>
            <a:off x="539552" y="3356992"/>
            <a:ext cx="4808524" cy="3199854"/>
          </a:xfrm>
          <a:prstGeom prst="rect">
            <a:avLst/>
          </a:prstGeom>
          <a:noFill/>
          <a:ln>
            <a:solidFill>
              <a:schemeClr val="bg2">
                <a:lumMod val="50000"/>
              </a:schemeClr>
            </a:solidFill>
          </a:ln>
          <a:effectLst>
            <a:outerShdw blurRad="50800" dist="38100" dir="8100000" algn="tr" rotWithShape="0">
              <a:prstClr val="black">
                <a:alpha val="40000"/>
              </a:prstClr>
            </a:outerShdw>
          </a:effectLst>
        </p:spPr>
      </p:pic>
      <p:sp>
        <p:nvSpPr>
          <p:cNvPr id="6" name="BlokTextu 5"/>
          <p:cNvSpPr txBox="1"/>
          <p:nvPr/>
        </p:nvSpPr>
        <p:spPr>
          <a:xfrm>
            <a:off x="467544" y="2060848"/>
            <a:ext cx="3600400" cy="523220"/>
          </a:xfrm>
          <a:prstGeom prst="rect">
            <a:avLst/>
          </a:prstGeom>
          <a:noFill/>
        </p:spPr>
        <p:txBody>
          <a:bodyPr wrap="square" rtlCol="0">
            <a:spAutoFit/>
          </a:bodyPr>
          <a:lstStyle/>
          <a:p>
            <a:r>
              <a:rPr lang="sk-SK" sz="2800" b="1" dirty="0" smtClean="0">
                <a:solidFill>
                  <a:srgbClr val="C00000"/>
                </a:solidFill>
              </a:rPr>
              <a:t>Bratislava - September</a:t>
            </a:r>
            <a:endParaRPr lang="sk-SK" sz="2800" b="1"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_vostro_001\Desktop\biela n3.jpg"/>
          <p:cNvPicPr>
            <a:picLocks noChangeAspect="1" noChangeArrowheads="1"/>
          </p:cNvPicPr>
          <p:nvPr/>
        </p:nvPicPr>
        <p:blipFill>
          <a:blip r:embed="rId2" cstate="print"/>
          <a:srcRect/>
          <a:stretch>
            <a:fillRect/>
          </a:stretch>
        </p:blipFill>
        <p:spPr bwMode="auto">
          <a:xfrm>
            <a:off x="1043608" y="332656"/>
            <a:ext cx="6840760" cy="2664296"/>
          </a:xfrm>
          <a:prstGeom prst="rect">
            <a:avLst/>
          </a:prstGeom>
          <a:noFill/>
          <a:ln>
            <a:solidFill>
              <a:schemeClr val="bg2">
                <a:lumMod val="25000"/>
              </a:schemeClr>
            </a:solidFill>
          </a:ln>
          <a:effectLst>
            <a:outerShdw blurRad="50800" dist="38100" dir="5400000" algn="t" rotWithShape="0">
              <a:prstClr val="black">
                <a:alpha val="40000"/>
              </a:prstClr>
            </a:outerShdw>
          </a:effectLst>
        </p:spPr>
      </p:pic>
      <p:pic>
        <p:nvPicPr>
          <p:cNvPr id="2051" name="Picture 3" descr="C:\Users\dell_vostro_001\Desktop\biela n4.jpg"/>
          <p:cNvPicPr>
            <a:picLocks noChangeAspect="1" noChangeArrowheads="1"/>
          </p:cNvPicPr>
          <p:nvPr/>
        </p:nvPicPr>
        <p:blipFill>
          <a:blip r:embed="rId3" cstate="print"/>
          <a:srcRect/>
          <a:stretch>
            <a:fillRect/>
          </a:stretch>
        </p:blipFill>
        <p:spPr bwMode="auto">
          <a:xfrm>
            <a:off x="827584" y="3212976"/>
            <a:ext cx="7344816" cy="3384376"/>
          </a:xfrm>
          <a:prstGeom prst="rect">
            <a:avLst/>
          </a:prstGeom>
          <a:noFill/>
          <a:ln>
            <a:solidFill>
              <a:schemeClr val="bg2">
                <a:lumMod val="25000"/>
              </a:schemeClr>
            </a:solidFill>
          </a:ln>
          <a:effectLst>
            <a:outerShdw blurRad="50800" dist="38100" algn="l" rotWithShape="0">
              <a:prstClr val="black">
                <a:alpha val="40000"/>
              </a:prst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332656"/>
            <a:ext cx="8229600" cy="2808312"/>
          </a:xfrm>
        </p:spPr>
        <p:txBody>
          <a:bodyPr>
            <a:noAutofit/>
          </a:bodyPr>
          <a:lstStyle/>
          <a:p>
            <a:pPr algn="l"/>
            <a:r>
              <a:rPr lang="sk-SK" sz="2400" dirty="0" smtClean="0"/>
              <a:t/>
            </a:r>
            <a:br>
              <a:rPr lang="sk-SK" sz="2400" dirty="0" smtClean="0"/>
            </a:br>
            <a:r>
              <a:rPr lang="sk-SK" sz="2400" dirty="0" smtClean="0"/>
              <a:t>                   </a:t>
            </a:r>
            <a:r>
              <a:rPr lang="sk-SK" sz="2800" b="1" dirty="0" err="1" smtClean="0">
                <a:solidFill>
                  <a:srgbClr val="0070C0"/>
                </a:solidFill>
              </a:rPr>
              <a:t>Knights</a:t>
            </a:r>
            <a:r>
              <a:rPr lang="sk-SK" sz="2800" b="1" dirty="0" smtClean="0">
                <a:solidFill>
                  <a:srgbClr val="0070C0"/>
                </a:solidFill>
              </a:rPr>
              <a:t> </a:t>
            </a:r>
            <a:r>
              <a:rPr lang="sk-SK" sz="2800" b="1" dirty="0" err="1" smtClean="0">
                <a:solidFill>
                  <a:srgbClr val="0070C0"/>
                </a:solidFill>
              </a:rPr>
              <a:t>at</a:t>
            </a:r>
            <a:r>
              <a:rPr lang="sk-SK" sz="2800" b="1" dirty="0" smtClean="0">
                <a:solidFill>
                  <a:srgbClr val="0070C0"/>
                </a:solidFill>
              </a:rPr>
              <a:t> </a:t>
            </a:r>
            <a:r>
              <a:rPr lang="sk-SK" sz="2800" b="1" dirty="0" err="1" smtClean="0">
                <a:solidFill>
                  <a:srgbClr val="0070C0"/>
                </a:solidFill>
              </a:rPr>
              <a:t>the</a:t>
            </a:r>
            <a:r>
              <a:rPr lang="sk-SK" sz="2800" b="1" dirty="0" smtClean="0">
                <a:solidFill>
                  <a:srgbClr val="0070C0"/>
                </a:solidFill>
              </a:rPr>
              <a:t> Devin </a:t>
            </a:r>
            <a:r>
              <a:rPr lang="sk-SK" sz="2800" b="1" dirty="0" err="1" smtClean="0">
                <a:solidFill>
                  <a:srgbClr val="0070C0"/>
                </a:solidFill>
              </a:rPr>
              <a:t>Castle</a:t>
            </a:r>
            <a:r>
              <a:rPr lang="sk-SK" sz="2800" b="1" dirty="0" smtClean="0">
                <a:solidFill>
                  <a:srgbClr val="0070C0"/>
                </a:solidFill>
              </a:rPr>
              <a:t> - Bratislava</a:t>
            </a:r>
            <a:r>
              <a:rPr lang="sk-SK" sz="2800" dirty="0" smtClean="0"/>
              <a:t/>
            </a:r>
            <a:br>
              <a:rPr lang="sk-SK" sz="2800" dirty="0" smtClean="0"/>
            </a:br>
            <a:r>
              <a:rPr lang="sk-SK" sz="2400" dirty="0"/>
              <a:t> </a:t>
            </a:r>
            <a:r>
              <a:rPr lang="sk-SK" sz="2400" dirty="0" smtClean="0"/>
              <a:t>                                         </a:t>
            </a:r>
            <a:r>
              <a:rPr lang="en-US" sz="2400" dirty="0" smtClean="0"/>
              <a:t>Dear </a:t>
            </a:r>
            <a:r>
              <a:rPr lang="en-US" sz="2400" dirty="0"/>
              <a:t>friends,</a:t>
            </a:r>
            <a:br>
              <a:rPr lang="en-US" sz="2400" dirty="0"/>
            </a:br>
            <a:r>
              <a:rPr lang="en-US" sz="2400" dirty="0"/>
              <a:t>we are grateful for beautiful Knights at the Devin Castle event </a:t>
            </a:r>
            <a:r>
              <a:rPr lang="en-US" sz="2400" dirty="0" smtClean="0"/>
              <a:t>that </a:t>
            </a:r>
            <a:r>
              <a:rPr lang="en-US" sz="2400" dirty="0"/>
              <a:t>was exceptionally successful mainly due to you. We performed several new performances’ premieres, including the Tournament of Knights of the Hungarian Kingdom, which makes us especially happy!</a:t>
            </a:r>
            <a:br>
              <a:rPr lang="en-US" sz="2400" dirty="0"/>
            </a:br>
            <a:r>
              <a:rPr lang="en-US" sz="2400" dirty="0"/>
              <a:t/>
            </a:r>
            <a:br>
              <a:rPr lang="en-US" sz="2400" dirty="0"/>
            </a:br>
            <a:endParaRPr lang="sk-SK" sz="2400" dirty="0"/>
          </a:p>
        </p:txBody>
      </p:sp>
      <p:pic>
        <p:nvPicPr>
          <p:cNvPr id="5" name="Zástupný symbol obsahu 4" descr="rytier.jpg"/>
          <p:cNvPicPr>
            <a:picLocks noGrp="1" noChangeAspect="1"/>
          </p:cNvPicPr>
          <p:nvPr>
            <p:ph idx="1"/>
          </p:nvPr>
        </p:nvPicPr>
        <p:blipFill>
          <a:blip r:embed="rId2" cstate="print"/>
          <a:stretch>
            <a:fillRect/>
          </a:stretch>
        </p:blipFill>
        <p:spPr>
          <a:xfrm>
            <a:off x="1475656" y="2924944"/>
            <a:ext cx="6048672" cy="36004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ell_vostro_001\Desktop\DesignCap.jpg"/>
          <p:cNvPicPr>
            <a:picLocks noChangeAspect="1" noChangeArrowheads="1"/>
          </p:cNvPicPr>
          <p:nvPr/>
        </p:nvPicPr>
        <p:blipFill>
          <a:blip r:embed="rId2" cstate="print"/>
          <a:srcRect/>
          <a:stretch>
            <a:fillRect/>
          </a:stretch>
        </p:blipFill>
        <p:spPr bwMode="auto">
          <a:xfrm>
            <a:off x="1855787" y="260648"/>
            <a:ext cx="5308501" cy="6336703"/>
          </a:xfrm>
          <a:prstGeom prst="rect">
            <a:avLst/>
          </a:prstGeom>
          <a:noFill/>
          <a:ln>
            <a:solidFill>
              <a:srgbClr val="FF0000"/>
            </a:solidFill>
          </a:ln>
          <a:effectLst>
            <a:outerShdw blurRad="50800" dist="38100" algn="l" rotWithShape="0">
              <a:prstClr val="black">
                <a:alpha val="40000"/>
              </a:prst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930226"/>
          </a:xfrm>
        </p:spPr>
        <p:txBody>
          <a:bodyPr>
            <a:noAutofit/>
          </a:bodyPr>
          <a:lstStyle/>
          <a:p>
            <a:pPr algn="l"/>
            <a:r>
              <a:rPr lang="sk-SK" sz="2800" b="1" dirty="0" smtClean="0">
                <a:solidFill>
                  <a:srgbClr val="FF0000"/>
                </a:solidFill>
              </a:rPr>
              <a:t>                  </a:t>
            </a:r>
            <a:r>
              <a:rPr lang="en-US" sz="3200" b="1" dirty="0" smtClean="0">
                <a:solidFill>
                  <a:srgbClr val="FF0000"/>
                </a:solidFill>
              </a:rPr>
              <a:t>Coronation </a:t>
            </a:r>
            <a:r>
              <a:rPr lang="en-US" sz="3200" b="1" dirty="0">
                <a:solidFill>
                  <a:srgbClr val="FF0000"/>
                </a:solidFill>
              </a:rPr>
              <a:t>Celebration festival </a:t>
            </a:r>
            <a:r>
              <a:rPr lang="sk-SK" sz="2800" dirty="0" smtClean="0"/>
              <a:t/>
            </a:r>
            <a:br>
              <a:rPr lang="sk-SK" sz="2800" dirty="0" smtClean="0"/>
            </a:br>
            <a:r>
              <a:rPr lang="sk-SK" sz="2800" dirty="0" err="1" smtClean="0"/>
              <a:t>It</a:t>
            </a:r>
            <a:r>
              <a:rPr lang="sk-SK" sz="2800" dirty="0" smtClean="0"/>
              <a:t> </a:t>
            </a:r>
            <a:r>
              <a:rPr lang="en-US" sz="2800" dirty="0" smtClean="0"/>
              <a:t>is </a:t>
            </a:r>
            <a:r>
              <a:rPr lang="en-US" sz="2800" dirty="0"/>
              <a:t>one of the largest culture event in Slovakia where you can experience the historical coronation ceremony of the Hungarian kings.</a:t>
            </a:r>
            <a:endParaRPr lang="sk-SK" sz="2800" dirty="0"/>
          </a:p>
        </p:txBody>
      </p:sp>
      <p:pic>
        <p:nvPicPr>
          <p:cNvPr id="4" name="Zástupný symbol obsahu 3" descr="korun.jpg"/>
          <p:cNvPicPr>
            <a:picLocks noGrp="1" noChangeAspect="1"/>
          </p:cNvPicPr>
          <p:nvPr>
            <p:ph idx="1"/>
          </p:nvPr>
        </p:nvPicPr>
        <p:blipFill>
          <a:blip r:embed="rId2" cstate="print"/>
          <a:stretch>
            <a:fillRect/>
          </a:stretch>
        </p:blipFill>
        <p:spPr>
          <a:xfrm>
            <a:off x="683568" y="2244443"/>
            <a:ext cx="6264696" cy="4386323"/>
          </a:xfrm>
          <a:ln>
            <a:solidFill>
              <a:srgbClr val="FF0000"/>
            </a:solidFill>
          </a:ln>
          <a:effectLst>
            <a:outerShdw blurRad="50800" dist="38100" dir="8100000" algn="tr" rotWithShape="0">
              <a:prstClr val="black">
                <a:alpha val="40000"/>
              </a:prstClr>
            </a:outerShdw>
          </a:effectLst>
        </p:spPr>
      </p:pic>
      <p:pic>
        <p:nvPicPr>
          <p:cNvPr id="5123" name="Picture 3" descr="C:\Users\dell_vostro_001\Desktop\koruna1.jpg"/>
          <p:cNvPicPr>
            <a:picLocks noChangeAspect="1" noChangeArrowheads="1"/>
          </p:cNvPicPr>
          <p:nvPr/>
        </p:nvPicPr>
        <p:blipFill>
          <a:blip r:embed="rId3" cstate="print"/>
          <a:srcRect/>
          <a:stretch>
            <a:fillRect/>
          </a:stretch>
        </p:blipFill>
        <p:spPr bwMode="auto">
          <a:xfrm>
            <a:off x="6444208" y="4005064"/>
            <a:ext cx="2296666" cy="2304256"/>
          </a:xfrm>
          <a:prstGeom prst="rect">
            <a:avLst/>
          </a:prstGeom>
          <a:noFill/>
          <a:ln>
            <a:solidFill>
              <a:srgbClr val="FF0000"/>
            </a:solidFill>
          </a:ln>
          <a:effectLst>
            <a:outerShdw blurRad="50800" dist="38100" dir="2700000" algn="tl"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614218" y="404665"/>
            <a:ext cx="3062237" cy="864095"/>
          </a:xfrm>
        </p:spPr>
        <p:txBody>
          <a:bodyPr>
            <a:normAutofit/>
          </a:bodyPr>
          <a:lstStyle/>
          <a:p>
            <a:r>
              <a:rPr lang="sk-SK" sz="2800" b="1" dirty="0" smtClean="0">
                <a:solidFill>
                  <a:srgbClr val="FF0000"/>
                </a:solidFill>
              </a:rPr>
              <a:t>Bratislava – in </a:t>
            </a:r>
            <a:r>
              <a:rPr lang="sk-SK" sz="2800" b="1" dirty="0" err="1" smtClean="0">
                <a:solidFill>
                  <a:srgbClr val="FF0000"/>
                </a:solidFill>
              </a:rPr>
              <a:t>June</a:t>
            </a:r>
            <a:endParaRPr lang="sk-SK" sz="2800" b="1" dirty="0">
              <a:solidFill>
                <a:srgbClr val="FF0000"/>
              </a:solidFill>
            </a:endParaRPr>
          </a:p>
        </p:txBody>
      </p:sp>
      <p:pic>
        <p:nvPicPr>
          <p:cNvPr id="6" name="Zástupný symbol obsahu 5" descr="koruna.jpg"/>
          <p:cNvPicPr>
            <a:picLocks noGrp="1" noChangeAspect="1"/>
          </p:cNvPicPr>
          <p:nvPr>
            <p:ph idx="1"/>
          </p:nvPr>
        </p:nvPicPr>
        <p:blipFill>
          <a:blip r:embed="rId2" cstate="print"/>
          <a:stretch>
            <a:fillRect/>
          </a:stretch>
        </p:blipFill>
        <p:spPr>
          <a:xfrm>
            <a:off x="395536" y="332656"/>
            <a:ext cx="5040560" cy="3354264"/>
          </a:xfrm>
          <a:ln>
            <a:solidFill>
              <a:srgbClr val="FF0000"/>
            </a:solidFill>
          </a:ln>
          <a:effectLst>
            <a:outerShdw blurRad="50800" dist="38100" dir="5400000" algn="t" rotWithShape="0">
              <a:prstClr val="black">
                <a:alpha val="40000"/>
              </a:prstClr>
            </a:outerShdw>
          </a:effectLst>
        </p:spPr>
      </p:pic>
      <p:pic>
        <p:nvPicPr>
          <p:cNvPr id="6146" name="Picture 2" descr="C:\Users\dell_vostro_001\Desktop\korunov.jpg"/>
          <p:cNvPicPr>
            <a:picLocks noChangeAspect="1" noChangeArrowheads="1"/>
          </p:cNvPicPr>
          <p:nvPr/>
        </p:nvPicPr>
        <p:blipFill>
          <a:blip r:embed="rId3" cstate="print"/>
          <a:srcRect/>
          <a:stretch>
            <a:fillRect/>
          </a:stretch>
        </p:blipFill>
        <p:spPr bwMode="auto">
          <a:xfrm>
            <a:off x="3131840" y="3429000"/>
            <a:ext cx="4605227" cy="3208585"/>
          </a:xfrm>
          <a:prstGeom prst="rect">
            <a:avLst/>
          </a:prstGeom>
          <a:noFill/>
          <a:ln>
            <a:solidFill>
              <a:srgbClr val="FF0000"/>
            </a:solidFill>
          </a:ln>
          <a:effectLst>
            <a:outerShdw blurRad="50800" dist="38100" dir="8100000" algn="tr" rotWithShape="0">
              <a:prstClr val="black">
                <a:alpha val="40000"/>
              </a:prstClr>
            </a:outerShdw>
          </a:effectLst>
        </p:spPr>
      </p:pic>
      <p:pic>
        <p:nvPicPr>
          <p:cNvPr id="6147" name="Picture 3" descr="C:\Users\dell_vostro_001\Desktop\kor.jpg"/>
          <p:cNvPicPr>
            <a:picLocks noChangeAspect="1" noChangeArrowheads="1"/>
          </p:cNvPicPr>
          <p:nvPr/>
        </p:nvPicPr>
        <p:blipFill>
          <a:blip r:embed="rId4" cstate="print"/>
          <a:srcRect/>
          <a:stretch>
            <a:fillRect/>
          </a:stretch>
        </p:blipFill>
        <p:spPr bwMode="auto">
          <a:xfrm>
            <a:off x="5652120" y="1340768"/>
            <a:ext cx="3096344" cy="1692188"/>
          </a:xfrm>
          <a:prstGeom prst="rect">
            <a:avLst/>
          </a:prstGeom>
          <a:noFill/>
          <a:ln>
            <a:solidFill>
              <a:srgbClr val="FF0000"/>
            </a:solidFill>
          </a:ln>
          <a:effectLst>
            <a:outerShdw blurRad="50800" dist="38100" dir="5400000" algn="t"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476672"/>
            <a:ext cx="8229600" cy="3024336"/>
          </a:xfrm>
        </p:spPr>
        <p:txBody>
          <a:bodyPr>
            <a:noAutofit/>
          </a:bodyPr>
          <a:lstStyle/>
          <a:p>
            <a:pPr algn="l"/>
            <a:r>
              <a:rPr lang="sk-SK" sz="2800" b="1" dirty="0" smtClean="0">
                <a:solidFill>
                  <a:srgbClr val="00B050"/>
                </a:solidFill>
              </a:rPr>
              <a:t>            </a:t>
            </a:r>
            <a:r>
              <a:rPr lang="sk-SK" sz="2800" b="1" dirty="0" err="1" smtClean="0">
                <a:solidFill>
                  <a:srgbClr val="7030A0"/>
                </a:solidFill>
              </a:rPr>
              <a:t>Anime</a:t>
            </a:r>
            <a:r>
              <a:rPr lang="sk-SK" sz="2800" b="1" dirty="0" smtClean="0">
                <a:solidFill>
                  <a:srgbClr val="7030A0"/>
                </a:solidFill>
              </a:rPr>
              <a:t> Show and Comics </a:t>
            </a:r>
            <a:r>
              <a:rPr lang="sk-SK" sz="2800" b="1" dirty="0" err="1" smtClean="0">
                <a:solidFill>
                  <a:srgbClr val="7030A0"/>
                </a:solidFill>
              </a:rPr>
              <a:t>Salon</a:t>
            </a:r>
            <a:r>
              <a:rPr lang="sk-SK" sz="2800" b="1" dirty="0" smtClean="0">
                <a:solidFill>
                  <a:srgbClr val="7030A0"/>
                </a:solidFill>
              </a:rPr>
              <a:t> - Bratislava</a:t>
            </a:r>
            <a:r>
              <a:rPr lang="sk-SK" sz="2400" dirty="0" smtClean="0"/>
              <a:t/>
            </a:r>
            <a:br>
              <a:rPr lang="sk-SK" sz="2400" dirty="0" smtClean="0"/>
            </a:br>
            <a:r>
              <a:rPr lang="en-US" sz="2400" dirty="0" smtClean="0"/>
              <a:t>The festival is dedicated to Anime, Comics, Japanese Culture, </a:t>
            </a:r>
            <a:r>
              <a:rPr lang="en-US" sz="2400" dirty="0" err="1" smtClean="0"/>
              <a:t>Scifi</a:t>
            </a:r>
            <a:r>
              <a:rPr lang="en-US" sz="2400" dirty="0" smtClean="0"/>
              <a:t>, Fantasy</a:t>
            </a:r>
            <a:r>
              <a:rPr lang="sk-SK" sz="2400" dirty="0" smtClean="0"/>
              <a:t>,... </a:t>
            </a:r>
            <a:r>
              <a:rPr lang="en-US" sz="2400" dirty="0" smtClean="0"/>
              <a:t>The home festival is a rich offer of lectures, workshops, competitions and screenings of ongoing films. The exhibition is devoted to computer games, video games, social and card games, retro games and technologies. Included in the exhibition are game competitions, developers, demonstrations of news and home game creation.</a:t>
            </a:r>
            <a:endParaRPr lang="sk-SK" sz="2400" dirty="0"/>
          </a:p>
        </p:txBody>
      </p:sp>
      <p:pic>
        <p:nvPicPr>
          <p:cNvPr id="4" name="Zástupný symbol obsahu 3" descr="comics.jpg"/>
          <p:cNvPicPr>
            <a:picLocks noGrp="1" noChangeAspect="1"/>
          </p:cNvPicPr>
          <p:nvPr>
            <p:ph idx="1"/>
          </p:nvPr>
        </p:nvPicPr>
        <p:blipFill>
          <a:blip r:embed="rId2" cstate="print"/>
          <a:stretch>
            <a:fillRect/>
          </a:stretch>
        </p:blipFill>
        <p:spPr>
          <a:xfrm>
            <a:off x="1835696" y="3654248"/>
            <a:ext cx="5544616" cy="2943104"/>
          </a:xfrm>
          <a:ln>
            <a:solidFill>
              <a:srgbClr val="7030A0"/>
            </a:solidFill>
          </a:ln>
          <a:effectLst>
            <a:glow rad="63500">
              <a:schemeClr val="accent2">
                <a:satMod val="175000"/>
                <a:alpha val="40000"/>
              </a:schemeClr>
            </a:glow>
            <a:outerShdw blurRad="50800" dist="38100" dir="5400000" algn="t" rotWithShape="0">
              <a:prstClr val="black">
                <a:alpha val="40000"/>
              </a:prst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dell_vostro_001\Desktop\anime.jpg"/>
          <p:cNvPicPr>
            <a:picLocks noChangeAspect="1" noChangeArrowheads="1"/>
          </p:cNvPicPr>
          <p:nvPr/>
        </p:nvPicPr>
        <p:blipFill>
          <a:blip r:embed="rId2" cstate="print"/>
          <a:srcRect/>
          <a:stretch>
            <a:fillRect/>
          </a:stretch>
        </p:blipFill>
        <p:spPr bwMode="auto">
          <a:xfrm>
            <a:off x="467544" y="404664"/>
            <a:ext cx="3960440" cy="2952328"/>
          </a:xfrm>
          <a:prstGeom prst="rect">
            <a:avLst/>
          </a:prstGeom>
          <a:noFill/>
          <a:ln>
            <a:solidFill>
              <a:srgbClr val="7030A0"/>
            </a:solidFill>
          </a:ln>
          <a:effectLst>
            <a:outerShdw blurRad="50800" dist="38100" dir="2700000" algn="tl" rotWithShape="0">
              <a:prstClr val="black">
                <a:alpha val="40000"/>
              </a:prstClr>
            </a:outerShdw>
          </a:effectLst>
        </p:spPr>
      </p:pic>
      <p:pic>
        <p:nvPicPr>
          <p:cNvPr id="7171" name="Picture 3" descr="C:\Users\dell_vostro_001\Desktop\salon.jpg"/>
          <p:cNvPicPr>
            <a:picLocks noChangeAspect="1" noChangeArrowheads="1"/>
          </p:cNvPicPr>
          <p:nvPr/>
        </p:nvPicPr>
        <p:blipFill>
          <a:blip r:embed="rId3" cstate="print"/>
          <a:srcRect/>
          <a:stretch>
            <a:fillRect/>
          </a:stretch>
        </p:blipFill>
        <p:spPr bwMode="auto">
          <a:xfrm>
            <a:off x="395536" y="3645024"/>
            <a:ext cx="4104456" cy="2880320"/>
          </a:xfrm>
          <a:prstGeom prst="rect">
            <a:avLst/>
          </a:prstGeom>
          <a:noFill/>
          <a:ln>
            <a:solidFill>
              <a:srgbClr val="7030A0"/>
            </a:solidFill>
          </a:ln>
          <a:effectLst>
            <a:outerShdw blurRad="50800" dist="38100" dir="2700000" algn="tl" rotWithShape="0">
              <a:prstClr val="black">
                <a:alpha val="40000"/>
              </a:prstClr>
            </a:outerShdw>
          </a:effectLst>
        </p:spPr>
      </p:pic>
      <p:pic>
        <p:nvPicPr>
          <p:cNvPr id="7172" name="Picture 4" descr="C:\Users\dell_vostro_001\Desktop\salon1.jpg"/>
          <p:cNvPicPr>
            <a:picLocks noChangeAspect="1" noChangeArrowheads="1"/>
          </p:cNvPicPr>
          <p:nvPr/>
        </p:nvPicPr>
        <p:blipFill>
          <a:blip r:embed="rId4" cstate="print"/>
          <a:srcRect/>
          <a:stretch>
            <a:fillRect/>
          </a:stretch>
        </p:blipFill>
        <p:spPr bwMode="auto">
          <a:xfrm>
            <a:off x="4572000" y="404664"/>
            <a:ext cx="4104456" cy="2952327"/>
          </a:xfrm>
          <a:prstGeom prst="rect">
            <a:avLst/>
          </a:prstGeom>
          <a:noFill/>
          <a:ln>
            <a:solidFill>
              <a:srgbClr val="7030A0"/>
            </a:solidFill>
          </a:ln>
          <a:effectLst>
            <a:outerShdw blurRad="50800" dist="38100" dir="5400000" algn="t" rotWithShape="0">
              <a:prstClr val="black">
                <a:alpha val="40000"/>
              </a:prstClr>
            </a:outerShdw>
          </a:effectLst>
        </p:spPr>
      </p:pic>
      <p:pic>
        <p:nvPicPr>
          <p:cNvPr id="7173" name="Picture 5" descr="C:\Users\dell_vostro_001\Desktop\salon2.jpg"/>
          <p:cNvPicPr>
            <a:picLocks noChangeAspect="1" noChangeArrowheads="1"/>
          </p:cNvPicPr>
          <p:nvPr/>
        </p:nvPicPr>
        <p:blipFill>
          <a:blip r:embed="rId5" cstate="print"/>
          <a:srcRect/>
          <a:stretch>
            <a:fillRect/>
          </a:stretch>
        </p:blipFill>
        <p:spPr bwMode="auto">
          <a:xfrm>
            <a:off x="4644008" y="3645024"/>
            <a:ext cx="4032448" cy="2880320"/>
          </a:xfrm>
          <a:prstGeom prst="rect">
            <a:avLst/>
          </a:prstGeom>
          <a:noFill/>
          <a:ln>
            <a:solidFill>
              <a:srgbClr val="7030A0"/>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82</Words>
  <Application>Microsoft Office PowerPoint</Application>
  <PresentationFormat>Prezentácia na obrazovke (4:3)</PresentationFormat>
  <Paragraphs>12</Paragraphs>
  <Slides>11</Slides>
  <Notes>0</Notes>
  <HiddenSlides>0</HiddenSlides>
  <MMClips>0</MMClips>
  <ScaleCrop>false</ScaleCrop>
  <HeadingPairs>
    <vt:vector size="4" baseType="variant">
      <vt:variant>
        <vt:lpstr>Motív</vt:lpstr>
      </vt:variant>
      <vt:variant>
        <vt:i4>1</vt:i4>
      </vt:variant>
      <vt:variant>
        <vt:lpstr>Nadpisy snímok</vt:lpstr>
      </vt:variant>
      <vt:variant>
        <vt:i4>11</vt:i4>
      </vt:variant>
    </vt:vector>
  </HeadingPairs>
  <TitlesOfParts>
    <vt:vector size="12" baseType="lpstr">
      <vt:lpstr>Motív Office</vt:lpstr>
      <vt:lpstr>The unique events in Bratislava</vt:lpstr>
      <vt:lpstr>Biela noc – White Night A city is transformed into an interactive space whose usual nocturnal cycle ceases to exist for a few hours.</vt:lpstr>
      <vt:lpstr>Snímka 3</vt:lpstr>
      <vt:lpstr>                    Knights at the Devin Castle - Bratislava                                           Dear friends, we are grateful for beautiful Knights at the Devin Castle event that was exceptionally successful mainly due to you. We performed several new performances’ premieres, including the Tournament of Knights of the Hungarian Kingdom, which makes us especially happy!  </vt:lpstr>
      <vt:lpstr>Snímka 5</vt:lpstr>
      <vt:lpstr>                  Coronation Celebration festival  It is one of the largest culture event in Slovakia where you can experience the historical coronation ceremony of the Hungarian kings.</vt:lpstr>
      <vt:lpstr>Bratislava – in June</vt:lpstr>
      <vt:lpstr>            Anime Show and Comics Salon - Bratislava The festival is dedicated to Anime, Comics, Japanese Culture, Scifi, Fantasy,... The home festival is a rich offer of lectures, workshops, competitions and screenings of ongoing films. The exhibition is devoted to computer games, video games, social and card games, retro games and technologies. Included in the exhibition are game competitions, developers, demonstrations of news and home game creation.</vt:lpstr>
      <vt:lpstr>Snímka 9</vt:lpstr>
      <vt:lpstr>                            Christmas Markets Pre-Christmas time in Bratislava is inherently connected with glowing streets, Christmas trees and stands full of goodies and craft products. Welcome to the Bratislava Christmas Market!</vt:lpstr>
      <vt:lpstr>Thank you Bratislava – Slovakia ZŠ s MŠ Za kasárňou </vt:lpstr>
    </vt:vector>
  </TitlesOfParts>
  <Company>ŠPÚ - projekt Jazyky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unique events in Bratislava</dc:title>
  <dc:creator>SPU</dc:creator>
  <cp:lastModifiedBy>SPU</cp:lastModifiedBy>
  <cp:revision>17</cp:revision>
  <dcterms:created xsi:type="dcterms:W3CDTF">2020-03-18T09:02:52Z</dcterms:created>
  <dcterms:modified xsi:type="dcterms:W3CDTF">2020-03-18T12:32:30Z</dcterms:modified>
</cp:coreProperties>
</file>